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1CF"/>
    <a:srgbClr val="00C201"/>
    <a:srgbClr val="DDD203"/>
    <a:srgbClr val="00F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/>
    <p:restoredTop sz="90539"/>
  </p:normalViewPr>
  <p:slideViewPr>
    <p:cSldViewPr snapToGrid="0" snapToObjects="1">
      <p:cViewPr varScale="1">
        <p:scale>
          <a:sx n="121" d="100"/>
          <a:sy n="121" d="100"/>
        </p:scale>
        <p:origin x="2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4.png"/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3.png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6.png"/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228767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Toy gun launch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404"/>
            <a:ext cx="8229600" cy="146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5.3 gram ball is projected by a spring in a gun. The spring’s spring constant is 8.0 N/m. If the gun barrel is 15 cm and a constant frictional force of .032 N exists between the ball and the barrel, what is the ball’s speed when it leaves the barrel. Assume the spring was compressed 5.0 cm for the launch?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20" y="3146256"/>
            <a:ext cx="3876041" cy="27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7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611" y="1189525"/>
            <a:ext cx="4703873" cy="76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Using conservation of energy on the ball, we get: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484" y="559173"/>
            <a:ext cx="3876041" cy="2783327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37D1C5D-784D-4E45-B68C-CA5C8AB34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4012" y="3674056"/>
          <a:ext cx="7215729" cy="1723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5" imgW="4889500" imgH="1168400" progId="Equation.DSMT4">
                  <p:embed/>
                </p:oleObj>
              </mc:Choice>
              <mc:Fallback>
                <p:oleObj r:id="rId5" imgW="4889500" imgH="1168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37D1C5D-784D-4E45-B68C-CA5C8AB348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4012" y="3674056"/>
                        <a:ext cx="7215729" cy="1723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5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33"/>
          </a:xfrm>
        </p:spPr>
        <p:txBody>
          <a:bodyPr/>
          <a:lstStyle/>
          <a:p>
            <a:r>
              <a:rPr lang="en-US" dirty="0"/>
              <a:t>Gravitational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34" y="1287966"/>
            <a:ext cx="883176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51CF"/>
                </a:solidFill>
              </a:rPr>
              <a:t>Near the Earth’s surface</a:t>
            </a:r>
            <a:r>
              <a:rPr lang="en-US" dirty="0"/>
              <a:t>, the </a:t>
            </a:r>
            <a:r>
              <a:rPr lang="en-US" b="1" dirty="0"/>
              <a:t>gravitational potential energy </a:t>
            </a:r>
            <a:r>
              <a:rPr lang="en-US" dirty="0"/>
              <a:t>of any object of </a:t>
            </a:r>
            <a:r>
              <a:rPr lang="en-US" dirty="0">
                <a:solidFill>
                  <a:srgbClr val="0051CF"/>
                </a:solidFill>
              </a:rPr>
              <a:t>mass </a:t>
            </a:r>
            <a:r>
              <a:rPr lang="en-US" i="1" dirty="0">
                <a:solidFill>
                  <a:srgbClr val="0051CF"/>
                </a:solidFill>
              </a:rPr>
              <a:t>m</a:t>
            </a:r>
            <a:r>
              <a:rPr lang="en-US" dirty="0"/>
              <a:t> at a </a:t>
            </a:r>
            <a:r>
              <a:rPr lang="en-US" dirty="0">
                <a:solidFill>
                  <a:srgbClr val="0051CF"/>
                </a:solidFill>
              </a:rPr>
              <a:t>height </a:t>
            </a:r>
            <a:r>
              <a:rPr lang="en-US" i="1" dirty="0">
                <a:solidFill>
                  <a:srgbClr val="0051CF"/>
                </a:solidFill>
              </a:rPr>
              <a:t>y</a:t>
            </a:r>
            <a:r>
              <a:rPr lang="en-US" dirty="0"/>
              <a:t> above a reference point can be found by: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You</a:t>
            </a:r>
            <a:r>
              <a:rPr lang="en-US" dirty="0">
                <a:solidFill>
                  <a:srgbClr val="FF0000"/>
                </a:solidFill>
              </a:rPr>
              <a:t> get to decide </a:t>
            </a:r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y = 0 </a:t>
            </a:r>
            <a:r>
              <a:rPr lang="en-US" dirty="0"/>
              <a:t>is!</a:t>
            </a:r>
          </a:p>
          <a:p>
            <a:pPr lvl="1"/>
            <a:r>
              <a:rPr lang="en-US" dirty="0"/>
              <a:t>Depending on the problem, it might be the ground, a table, the lowest point the object reaches, the highest point, whatever.</a:t>
            </a:r>
          </a:p>
          <a:p>
            <a:pPr lvl="1"/>
            <a:r>
              <a:rPr lang="en-US" dirty="0"/>
              <a:t>It doesn’t matter where y = 0 is </a:t>
            </a:r>
            <a:r>
              <a:rPr lang="en-US" u="sng" dirty="0"/>
              <a:t>as long as</a:t>
            </a:r>
            <a:r>
              <a:rPr lang="en-US" dirty="0"/>
              <a:t> you indicate where it is, and you keep it consistent. </a:t>
            </a:r>
            <a:r>
              <a:rPr lang="en-US" dirty="0">
                <a:solidFill>
                  <a:srgbClr val="00C201"/>
                </a:solidFill>
              </a:rPr>
              <a:t>It’s the </a:t>
            </a:r>
            <a:r>
              <a:rPr lang="en-US" u="sng" dirty="0">
                <a:solidFill>
                  <a:srgbClr val="00C201"/>
                </a:solidFill>
              </a:rPr>
              <a:t>change</a:t>
            </a:r>
            <a:r>
              <a:rPr lang="en-US" dirty="0">
                <a:solidFill>
                  <a:srgbClr val="00C201"/>
                </a:solidFill>
              </a:rPr>
              <a:t> of position that’s important.</a:t>
            </a:r>
          </a:p>
          <a:p>
            <a:pPr lvl="1"/>
            <a:endParaRPr lang="en-US" dirty="0"/>
          </a:p>
          <a:p>
            <a:r>
              <a:rPr lang="en-US" dirty="0"/>
              <a:t>Gravitational PE is also </a:t>
            </a:r>
            <a:r>
              <a:rPr lang="en-US" dirty="0">
                <a:solidFill>
                  <a:srgbClr val="0051CF"/>
                </a:solidFill>
              </a:rPr>
              <a:t>measured in Joules</a:t>
            </a:r>
            <a:r>
              <a:rPr lang="en-US" dirty="0"/>
              <a:t>, just like kinetic energy and work.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Gravitational PE can </a:t>
            </a:r>
            <a:r>
              <a:rPr lang="en-US" dirty="0">
                <a:solidFill>
                  <a:srgbClr val="0051CF"/>
                </a:solidFill>
              </a:rPr>
              <a:t>turn into kinetic energy and vice versa </a:t>
            </a:r>
            <a:r>
              <a:rPr lang="en-US" dirty="0"/>
              <a:t>without being “lost” </a:t>
            </a:r>
            <a:r>
              <a:rPr lang="mr-IN" dirty="0"/>
              <a:t>–</a:t>
            </a:r>
            <a:r>
              <a:rPr lang="en-US" dirty="0"/>
              <a:t> as long as there are no outside forces doing work. This is part of being a conservative force.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8852" y="1918939"/>
                <a:ext cx="986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𝑈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𝑚𝑔𝑦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852" y="1918939"/>
                <a:ext cx="986296" cy="276999"/>
              </a:xfrm>
              <a:prstGeom prst="rect">
                <a:avLst/>
              </a:prstGeom>
              <a:blipFill>
                <a:blip r:embed="rId2"/>
                <a:stretch>
                  <a:fillRect l="-3797" r="-3797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66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8741"/>
            <a:ext cx="8229600" cy="1143000"/>
          </a:xfrm>
        </p:spPr>
        <p:txBody>
          <a:bodyPr/>
          <a:lstStyle/>
          <a:p>
            <a:r>
              <a:rPr lang="en-US" dirty="0"/>
              <a:t>Springs!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53" y="2962396"/>
            <a:ext cx="8619893" cy="2912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Attach a mass to a </a:t>
            </a:r>
            <a:r>
              <a:rPr lang="en-US" dirty="0">
                <a:solidFill>
                  <a:srgbClr val="0051CF"/>
                </a:solidFill>
              </a:rPr>
              <a:t>spring</a:t>
            </a:r>
            <a:r>
              <a:rPr lang="en-US" dirty="0"/>
              <a:t> and push or pull it. It will </a:t>
            </a:r>
            <a:r>
              <a:rPr lang="en-US" dirty="0">
                <a:solidFill>
                  <a:srgbClr val="0051CF"/>
                </a:solidFill>
              </a:rPr>
              <a:t>displace a distance </a:t>
            </a:r>
            <a:r>
              <a:rPr lang="en-US" i="1" dirty="0">
                <a:solidFill>
                  <a:srgbClr val="0051CF"/>
                </a:solidFill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0051CF"/>
                </a:solidFill>
              </a:rPr>
              <a:t>from</a:t>
            </a:r>
            <a:r>
              <a:rPr lang="en-US" dirty="0"/>
              <a:t> its </a:t>
            </a:r>
            <a:r>
              <a:rPr lang="en-US" dirty="0">
                <a:solidFill>
                  <a:srgbClr val="0051CF"/>
                </a:solidFill>
              </a:rPr>
              <a:t>equilibrium position</a:t>
            </a:r>
            <a:r>
              <a:rPr lang="en-US" dirty="0"/>
              <a:t>, depending on the amount of force you apply.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let go, the spring bounces back. This means the amount you pull is equal to what’s called the </a:t>
            </a:r>
            <a:r>
              <a:rPr lang="en-US" b="1" dirty="0"/>
              <a:t>restoring force</a:t>
            </a:r>
            <a:r>
              <a:rPr lang="en-US" dirty="0"/>
              <a:t>, which (surprise, surprise) restores the spring to equilibrium. </a:t>
            </a:r>
            <a:r>
              <a:rPr lang="en-US" dirty="0">
                <a:solidFill>
                  <a:srgbClr val="FF0000"/>
                </a:solidFill>
              </a:rPr>
              <a:t>The force the spring applied to the block </a:t>
            </a:r>
            <a:r>
              <a:rPr lang="en-US" dirty="0"/>
              <a:t>will be: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900707"/>
              </p:ext>
            </p:extLst>
          </p:nvPr>
        </p:nvGraphicFramePr>
        <p:xfrm>
          <a:off x="3657360" y="5925868"/>
          <a:ext cx="1861247" cy="55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3" imgW="762000" imgH="228600" progId="Equation.DSMT4">
                  <p:embed/>
                </p:oleObj>
              </mc:Choice>
              <mc:Fallback>
                <p:oleObj name="Equation" r:id="rId3" imgW="762000" imgH="2286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360" y="5925868"/>
                        <a:ext cx="1861247" cy="558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451100" y="974843"/>
            <a:ext cx="4967287" cy="1820862"/>
            <a:chOff x="775" y="384"/>
            <a:chExt cx="5313" cy="1715"/>
          </a:xfrm>
        </p:grpSpPr>
        <p:sp>
          <p:nvSpPr>
            <p:cNvPr id="6" name="Line 26"/>
            <p:cNvSpPr>
              <a:spLocks noChangeShapeType="1"/>
            </p:cNvSpPr>
            <p:nvPr/>
          </p:nvSpPr>
          <p:spPr bwMode="auto">
            <a:xfrm rot="10800000" flipH="1">
              <a:off x="775" y="1616"/>
              <a:ext cx="53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27"/>
            <p:cNvSpPr>
              <a:spLocks noChangeArrowheads="1"/>
            </p:cNvSpPr>
            <p:nvPr/>
          </p:nvSpPr>
          <p:spPr bwMode="auto">
            <a:xfrm rot="-5390632">
              <a:off x="792" y="815"/>
              <a:ext cx="800" cy="800"/>
            </a:xfrm>
            <a:prstGeom prst="rtTriangle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Line 28"/>
            <p:cNvSpPr>
              <a:spLocks noChangeShapeType="1"/>
            </p:cNvSpPr>
            <p:nvPr/>
          </p:nvSpPr>
          <p:spPr bwMode="auto">
            <a:xfrm>
              <a:off x="1584" y="1216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9"/>
            <p:cNvSpPr>
              <a:spLocks noChangeShapeType="1"/>
            </p:cNvSpPr>
            <p:nvPr/>
          </p:nvSpPr>
          <p:spPr bwMode="auto">
            <a:xfrm>
              <a:off x="1936" y="1216"/>
              <a:ext cx="17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0"/>
            <p:cNvSpPr>
              <a:spLocks noChangeShapeType="1"/>
            </p:cNvSpPr>
            <p:nvPr/>
          </p:nvSpPr>
          <p:spPr bwMode="auto">
            <a:xfrm rot="10800000" flipH="1">
              <a:off x="2104" y="1088"/>
              <a:ext cx="304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1"/>
            <p:cNvSpPr>
              <a:spLocks noChangeShapeType="1"/>
            </p:cNvSpPr>
            <p:nvPr/>
          </p:nvSpPr>
          <p:spPr bwMode="auto">
            <a:xfrm rot="10800000">
              <a:off x="2395" y="1091"/>
              <a:ext cx="309" cy="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2"/>
            <p:cNvSpPr>
              <a:spLocks noChangeShapeType="1"/>
            </p:cNvSpPr>
            <p:nvPr/>
          </p:nvSpPr>
          <p:spPr bwMode="auto">
            <a:xfrm rot="10800000" flipH="1">
              <a:off x="2688" y="1088"/>
              <a:ext cx="304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 rot="10800000">
              <a:off x="2979" y="1091"/>
              <a:ext cx="309" cy="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>
              <a:off x="3448" y="1216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5"/>
            <p:cNvSpPr>
              <a:spLocks noChangeShapeType="1"/>
            </p:cNvSpPr>
            <p:nvPr/>
          </p:nvSpPr>
          <p:spPr bwMode="auto">
            <a:xfrm rot="10800000" flipH="1">
              <a:off x="3280" y="1216"/>
              <a:ext cx="17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3792" y="808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>
              <a:off x="3280" y="392"/>
              <a:ext cx="0" cy="1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 flipH="1">
              <a:off x="3280" y="616"/>
              <a:ext cx="7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3648" y="384"/>
            <a:ext cx="189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name="Equation" r:id="rId6" imgW="127000" imgH="127000" progId="Equation.DSMT4">
                    <p:embed/>
                  </p:oleObj>
                </mc:Choice>
                <mc:Fallback>
                  <p:oleObj name="Equation" r:id="rId6" imgW="127000" imgH="127000" progId="Equation.DSMT4">
                    <p:embed/>
                    <p:pic>
                      <p:nvPicPr>
                        <p:cNvPr id="19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84"/>
                          <a:ext cx="189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4"/>
            <p:cNvGraphicFramePr>
              <a:graphicFrameLocks noChangeAspect="1"/>
            </p:cNvGraphicFramePr>
            <p:nvPr/>
          </p:nvGraphicFramePr>
          <p:xfrm>
            <a:off x="3024" y="1872"/>
            <a:ext cx="548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Equation" r:id="rId8" imgW="368300" imgH="152400" progId="Equation.DSMT4">
                    <p:embed/>
                  </p:oleObj>
                </mc:Choice>
                <mc:Fallback>
                  <p:oleObj name="Equation" r:id="rId8" imgW="368300" imgH="152400" progId="Equation.DSMT4">
                    <p:embed/>
                    <p:pic>
                      <p:nvPicPr>
                        <p:cNvPr id="2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872"/>
                          <a:ext cx="548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5896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90" y="1298222"/>
            <a:ext cx="8439561" cy="24696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F</a:t>
            </a:r>
            <a:r>
              <a:rPr lang="en-US" baseline="-25000" dirty="0" err="1"/>
              <a:t>spring</a:t>
            </a:r>
            <a:r>
              <a:rPr lang="en-US" dirty="0"/>
              <a:t> = -</a:t>
            </a:r>
            <a:r>
              <a:rPr lang="en-US" dirty="0" err="1"/>
              <a:t>kx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what does the “k” stand for </a:t>
            </a:r>
            <a:r>
              <a:rPr lang="en-US" dirty="0"/>
              <a:t>and what does it tell you?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What does </a:t>
            </a:r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negative sign do </a:t>
            </a:r>
            <a:r>
              <a:rPr lang="en-US" altLang="en-US" dirty="0"/>
              <a:t>in the expression?  Does your explanation make sense for the second set-up shown below? </a:t>
            </a:r>
          </a:p>
          <a:p>
            <a:endParaRPr lang="en-US" dirty="0"/>
          </a:p>
        </p:txBody>
      </p:sp>
      <p:grpSp>
        <p:nvGrpSpPr>
          <p:cNvPr id="4" name="Group 24"/>
          <p:cNvGrpSpPr>
            <a:grpSpLocks noChangeAspect="1"/>
          </p:cNvGrpSpPr>
          <p:nvPr/>
        </p:nvGrpSpPr>
        <p:grpSpPr bwMode="auto">
          <a:xfrm>
            <a:off x="5698412" y="3628069"/>
            <a:ext cx="3200400" cy="1033577"/>
            <a:chOff x="775" y="384"/>
            <a:chExt cx="5313" cy="1715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 rot="10800000" flipH="1">
              <a:off x="775" y="1616"/>
              <a:ext cx="53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-5390632">
              <a:off x="792" y="815"/>
              <a:ext cx="800" cy="80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584" y="1216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936" y="1216"/>
              <a:ext cx="17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rot="10800000" flipH="1">
              <a:off x="2104" y="1088"/>
              <a:ext cx="304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rot="10800000">
              <a:off x="2395" y="1091"/>
              <a:ext cx="309" cy="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10800000" flipH="1">
              <a:off x="2688" y="1088"/>
              <a:ext cx="304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rot="10800000">
              <a:off x="2979" y="1091"/>
              <a:ext cx="309" cy="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448" y="1216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rot="10800000" flipH="1">
              <a:off x="3280" y="1216"/>
              <a:ext cx="176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792" y="808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280" y="392"/>
              <a:ext cx="0" cy="1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3280" y="616"/>
              <a:ext cx="7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" name="Object 5"/>
            <p:cNvGraphicFramePr>
              <a:graphicFrameLocks noChangeAspect="1"/>
            </p:cNvGraphicFramePr>
            <p:nvPr/>
          </p:nvGraphicFramePr>
          <p:xfrm>
            <a:off x="3648" y="384"/>
            <a:ext cx="189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name="Equation" r:id="rId4" imgW="127000" imgH="127000" progId="Equation.DSMT4">
                    <p:embed/>
                  </p:oleObj>
                </mc:Choice>
                <mc:Fallback>
                  <p:oleObj name="Equation" r:id="rId4" imgW="127000" imgH="127000" progId="Equation.DSMT4">
                    <p:embed/>
                    <p:pic>
                      <p:nvPicPr>
                        <p:cNvPr id="1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84"/>
                          <a:ext cx="189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6"/>
            <p:cNvGraphicFramePr>
              <a:graphicFrameLocks noChangeAspect="1"/>
            </p:cNvGraphicFramePr>
            <p:nvPr/>
          </p:nvGraphicFramePr>
          <p:xfrm>
            <a:off x="3024" y="1872"/>
            <a:ext cx="548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name="Equation" r:id="rId6" imgW="368300" imgH="152400" progId="Equation.DSMT4">
                    <p:embed/>
                  </p:oleObj>
                </mc:Choice>
                <mc:Fallback>
                  <p:oleObj name="Equation" r:id="rId6" imgW="368300" imgH="152400" progId="Equation.DSMT4">
                    <p:embed/>
                    <p:pic>
                      <p:nvPicPr>
                        <p:cNvPr id="1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872"/>
                          <a:ext cx="548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27"/>
          <p:cNvGrpSpPr>
            <a:grpSpLocks noChangeAspect="1"/>
          </p:cNvGrpSpPr>
          <p:nvPr/>
        </p:nvGrpSpPr>
        <p:grpSpPr bwMode="auto">
          <a:xfrm>
            <a:off x="5607152" y="4838228"/>
            <a:ext cx="3200400" cy="1456405"/>
            <a:chOff x="607" y="384"/>
            <a:chExt cx="3665" cy="1668"/>
          </a:xfrm>
        </p:grpSpPr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607" y="1615"/>
              <a:ext cx="366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utoShape 29"/>
            <p:cNvSpPr>
              <a:spLocks noChangeArrowheads="1"/>
            </p:cNvSpPr>
            <p:nvPr/>
          </p:nvSpPr>
          <p:spPr bwMode="auto">
            <a:xfrm rot="-5390632">
              <a:off x="792" y="815"/>
              <a:ext cx="800" cy="80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1592" y="1208"/>
              <a:ext cx="208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1800" y="1216"/>
              <a:ext cx="128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 rot="10800000" flipH="1">
              <a:off x="1928" y="1096"/>
              <a:ext cx="144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2584" y="1208"/>
              <a:ext cx="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800" y="808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3516" y="392"/>
              <a:ext cx="0" cy="1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3016" y="616"/>
              <a:ext cx="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 rot="10800000">
              <a:off x="2065" y="1102"/>
              <a:ext cx="151" cy="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 rot="10800000" flipH="1">
              <a:off x="2208" y="1096"/>
              <a:ext cx="144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 rot="10800000">
              <a:off x="2345" y="1102"/>
              <a:ext cx="151" cy="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H="1">
              <a:off x="2496" y="1208"/>
              <a:ext cx="104" cy="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3308" y="1872"/>
            <a:ext cx="43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name="Equation" r:id="rId8" imgW="368300" imgH="152400" progId="Equation.DSMT4">
                    <p:embed/>
                  </p:oleObj>
                </mc:Choice>
                <mc:Fallback>
                  <p:oleObj name="Equation" r:id="rId8" imgW="368300" imgH="152400" progId="Equation.DSMT4">
                    <p:embed/>
                    <p:pic>
                      <p:nvPicPr>
                        <p:cNvPr id="3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8" y="1872"/>
                          <a:ext cx="43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3120" y="384"/>
            <a:ext cx="256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name="Equation" r:id="rId9" imgW="215900" imgH="127000" progId="Equation.DSMT4">
                    <p:embed/>
                  </p:oleObj>
                </mc:Choice>
                <mc:Fallback>
                  <p:oleObj name="Equation" r:id="rId9" imgW="215900" imgH="127000" progId="Equation.DSMT4">
                    <p:embed/>
                    <p:pic>
                      <p:nvPicPr>
                        <p:cNvPr id="3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84"/>
                          <a:ext cx="256" cy="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Content Placeholder 2"/>
          <p:cNvSpPr txBox="1">
            <a:spLocks/>
          </p:cNvSpPr>
          <p:nvPr/>
        </p:nvSpPr>
        <p:spPr>
          <a:xfrm>
            <a:off x="818301" y="5115992"/>
            <a:ext cx="4656995" cy="12979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charset="2"/>
              <a:buChar char="q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ourier New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ourier New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ourier New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If the mass </a:t>
            </a:r>
            <a:r>
              <a:rPr lang="en-US" altLang="en-US" dirty="0"/>
              <a:t>in the first sketch was held in that position, would it have </a:t>
            </a:r>
            <a:r>
              <a:rPr lang="en-US" altLang="en-US" dirty="0">
                <a:solidFill>
                  <a:srgbClr val="FF0000"/>
                </a:solidFill>
              </a:rPr>
              <a:t>energy</a:t>
            </a:r>
            <a:r>
              <a:rPr lang="en-US" altLang="en-US" dirty="0"/>
              <a:t> as a consequence of its contact with the spring?  If so, how much</a:t>
            </a:r>
            <a:r>
              <a:rPr lang="en-US" altLang="en-US" dirty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510630" y="1867183"/>
            <a:ext cx="6581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k</a:t>
            </a:r>
            <a:r>
              <a:rPr lang="en-US" dirty="0">
                <a:solidFill>
                  <a:schemeClr val="accent1"/>
                </a:solidFill>
              </a:rPr>
              <a:t> is called the </a:t>
            </a:r>
            <a:r>
              <a:rPr lang="en-US" b="1" dirty="0">
                <a:solidFill>
                  <a:schemeClr val="accent1"/>
                </a:solidFill>
              </a:rPr>
              <a:t>spring constant</a:t>
            </a:r>
            <a:r>
              <a:rPr lang="en-US" dirty="0">
                <a:solidFill>
                  <a:schemeClr val="accent1"/>
                </a:solidFill>
              </a:rPr>
              <a:t>, and is unique to a given spring. A bigger </a:t>
            </a:r>
            <a:r>
              <a:rPr lang="en-US" i="1" dirty="0">
                <a:solidFill>
                  <a:schemeClr val="accent1"/>
                </a:solidFill>
              </a:rPr>
              <a:t>k</a:t>
            </a:r>
            <a:r>
              <a:rPr lang="en-US" dirty="0">
                <a:solidFill>
                  <a:schemeClr val="accent1"/>
                </a:solidFill>
              </a:rPr>
              <a:t> means a stiffer spring; a smaller k means a looser spring. Its units are N/m.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62378" y="3602504"/>
            <a:ext cx="3538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negative sign indicates that the restoring force applied by the spring is opposite the direction of displacement from equilibrium.</a:t>
            </a:r>
          </a:p>
        </p:txBody>
      </p:sp>
    </p:spTree>
    <p:extLst>
      <p:ext uri="{BB962C8B-B14F-4D97-AF65-F5344CB8AC3E}">
        <p14:creationId xmlns:p14="http://schemas.microsoft.com/office/powerpoint/2010/main" val="343916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182"/>
          </a:xfrm>
        </p:spPr>
        <p:txBody>
          <a:bodyPr/>
          <a:lstStyle/>
          <a:p>
            <a:r>
              <a:rPr lang="en-US" dirty="0"/>
              <a:t>Spring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0" y="1092821"/>
            <a:ext cx="8764858" cy="128239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An ideal spring (a spring that doesn’t lose energy to friction as it oscillates back and forth) generates a </a:t>
            </a:r>
            <a:r>
              <a:rPr lang="en-US" altLang="en-US" b="1" dirty="0">
                <a:solidFill>
                  <a:schemeClr val="accent1"/>
                </a:solidFill>
              </a:rPr>
              <a:t>conservative forces</a:t>
            </a:r>
            <a:r>
              <a:rPr lang="en-US" altLang="en-US" b="1" dirty="0"/>
              <a:t> </a:t>
            </a:r>
            <a:r>
              <a:rPr lang="en-US" altLang="en-US" dirty="0"/>
              <a:t>when it acts on a mass.  That means the spring can be assigned a </a:t>
            </a:r>
            <a:r>
              <a:rPr lang="en-US" altLang="en-US" b="1" dirty="0">
                <a:solidFill>
                  <a:schemeClr val="accent1"/>
                </a:solidFill>
              </a:rPr>
              <a:t>potential energy function</a:t>
            </a:r>
            <a:r>
              <a:rPr lang="en-US" altLang="en-US" dirty="0"/>
              <a:t>.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469074"/>
              </p:ext>
            </p:extLst>
          </p:nvPr>
        </p:nvGraphicFramePr>
        <p:xfrm>
          <a:off x="2122487" y="4130150"/>
          <a:ext cx="48990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2578100" imgH="279400" progId="Equation.DSMT4">
                  <p:embed/>
                </p:oleObj>
              </mc:Choice>
              <mc:Fallback>
                <p:oleObj name="Equation" r:id="rId3" imgW="2578100" imgH="2794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7" y="4130150"/>
                        <a:ext cx="48990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6290D5-9906-C34F-AF30-0D3BDBF1D58D}"/>
              </a:ext>
            </a:extLst>
          </p:cNvPr>
          <p:cNvSpPr txBox="1">
            <a:spLocks/>
          </p:cNvSpPr>
          <p:nvPr/>
        </p:nvSpPr>
        <p:spPr>
          <a:xfrm>
            <a:off x="89210" y="4733260"/>
            <a:ext cx="8764858" cy="1385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The problem with a spring is that spring forces are not constant (the more you pull a spring, the more force it applies back on you) as was the case with gravity near the earth’s surface.  That means we need to use Calculus to get the job done.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C0C4C0-FC70-224F-8775-33E24992602C}"/>
              </a:ext>
            </a:extLst>
          </p:cNvPr>
          <p:cNvSpPr txBox="1">
            <a:spLocks/>
          </p:cNvSpPr>
          <p:nvPr/>
        </p:nvSpPr>
        <p:spPr>
          <a:xfrm>
            <a:off x="89210" y="2550735"/>
            <a:ext cx="8764858" cy="1756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25D351-896B-1746-8F06-375DE152112D}"/>
              </a:ext>
            </a:extLst>
          </p:cNvPr>
          <p:cNvSpPr txBox="1">
            <a:spLocks/>
          </p:cNvSpPr>
          <p:nvPr/>
        </p:nvSpPr>
        <p:spPr>
          <a:xfrm>
            <a:off x="89210" y="2460356"/>
            <a:ext cx="8764858" cy="1669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whole idea behind a potential energy function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to find </a:t>
            </a:r>
            <a:r>
              <a:rPr lang="en-US" altLang="en-US" dirty="0"/>
              <a:t>a function that, when evaluated at two points in the function’s force field, will have a difference equal to the </a:t>
            </a:r>
            <a:r>
              <a:rPr lang="en-US" altLang="en-US" dirty="0">
                <a:solidFill>
                  <a:srgbClr val="FF0000"/>
                </a:solidFill>
              </a:rPr>
              <a:t>work done by the field </a:t>
            </a:r>
            <a:r>
              <a:rPr lang="en-US" altLang="en-US" dirty="0"/>
              <a:t>as a body moves between those two points.  We did this for gravity by comparing the solution of “mg” dotted into “d” to                                                          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2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87120" y="5415529"/>
            <a:ext cx="1663895" cy="72505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1" y="1252093"/>
            <a:ext cx="8865219" cy="1981761"/>
          </a:xfrm>
        </p:spPr>
        <p:txBody>
          <a:bodyPr/>
          <a:lstStyle/>
          <a:p>
            <a:r>
              <a:rPr lang="en-US" altLang="en-US" sz="2000" dirty="0"/>
              <a:t>The approach is simple.  We determine </a:t>
            </a:r>
            <a:r>
              <a:rPr lang="en-US" altLang="en-US" sz="2000" dirty="0">
                <a:solidFill>
                  <a:srgbClr val="0051CF"/>
                </a:solidFill>
              </a:rPr>
              <a:t>how much work </a:t>
            </a:r>
            <a:r>
              <a:rPr lang="en-US" altLang="en-US" sz="2000" dirty="0"/>
              <a:t>is </a:t>
            </a:r>
            <a:r>
              <a:rPr lang="en-US" altLang="en-US" sz="2000" dirty="0">
                <a:solidFill>
                  <a:srgbClr val="0051CF"/>
                </a:solidFill>
              </a:rPr>
              <a:t>involved in moving</a:t>
            </a:r>
            <a:r>
              <a:rPr lang="en-US" altLang="en-US" sz="2000" dirty="0"/>
              <a:t> the spring a </a:t>
            </a:r>
            <a:r>
              <a:rPr lang="en-US" altLang="en-US" sz="2000" dirty="0">
                <a:solidFill>
                  <a:srgbClr val="0051CF"/>
                </a:solidFill>
              </a:rPr>
              <a:t>differential</a:t>
            </a:r>
            <a:r>
              <a:rPr lang="en-US" altLang="en-US" sz="2000" dirty="0"/>
              <a:t> (read this “very small”) </a:t>
            </a:r>
            <a:r>
              <a:rPr lang="en-US" altLang="en-US" sz="2000" dirty="0">
                <a:solidFill>
                  <a:srgbClr val="0051CF"/>
                </a:solidFill>
              </a:rPr>
              <a:t>displacement “dx,” </a:t>
            </a:r>
            <a:r>
              <a:rPr lang="en-US" altLang="en-US" sz="2000" dirty="0"/>
              <a:t>then </a:t>
            </a:r>
            <a:r>
              <a:rPr lang="en-US" altLang="en-US" sz="2000" dirty="0">
                <a:solidFill>
                  <a:srgbClr val="0051CF"/>
                </a:solidFill>
              </a:rPr>
              <a:t>sum up all such values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51CF"/>
                </a:solidFill>
              </a:rPr>
              <a:t>between</a:t>
            </a:r>
            <a:r>
              <a:rPr lang="en-US" altLang="en-US" sz="2000" dirty="0"/>
              <a:t> our </a:t>
            </a:r>
            <a:r>
              <a:rPr lang="en-US" altLang="en-US" sz="2000" dirty="0">
                <a:solidFill>
                  <a:srgbClr val="0051CF"/>
                </a:solidFill>
              </a:rPr>
              <a:t>start and finish </a:t>
            </a:r>
            <a:r>
              <a:rPr lang="en-US" altLang="en-US" sz="2000" dirty="0"/>
              <a:t>position.  So let’s assume the spring starts at distance 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1</a:t>
            </a:r>
            <a:r>
              <a:rPr lang="en-US" altLang="en-US" sz="2000" dirty="0"/>
              <a:t> from its equilibrium position, and moves to distance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2</a:t>
            </a:r>
            <a:r>
              <a:rPr lang="en-US" altLang="en-US" sz="2000" dirty="0"/>
              <a:t> (note that it doesn’t matter which of these is larger).  </a:t>
            </a:r>
            <a:r>
              <a:rPr lang="en-US" altLang="en-US" sz="2000" dirty="0">
                <a:solidFill>
                  <a:srgbClr val="0051CF"/>
                </a:solidFill>
              </a:rPr>
              <a:t>Using an integral sign to do the summation</a:t>
            </a:r>
            <a:r>
              <a:rPr lang="en-US" altLang="en-US" sz="2000" dirty="0"/>
              <a:t>, this reads:   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665050"/>
              </p:ext>
            </p:extLst>
          </p:nvPr>
        </p:nvGraphicFramePr>
        <p:xfrm>
          <a:off x="1383589" y="3375418"/>
          <a:ext cx="2997912" cy="332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3" imgW="1739900" imgH="1930400" progId="Equation.DSMT4">
                  <p:embed/>
                </p:oleObj>
              </mc:Choice>
              <mc:Fallback>
                <p:oleObj name="Equation" r:id="rId3" imgW="1739900" imgH="193040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3589" y="3375418"/>
                        <a:ext cx="2997912" cy="3325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016012"/>
              </p:ext>
            </p:extLst>
          </p:nvPr>
        </p:nvGraphicFramePr>
        <p:xfrm>
          <a:off x="5772924" y="5415529"/>
          <a:ext cx="15446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889000" imgH="393700" progId="Equation.DSMT4">
                  <p:embed/>
                </p:oleObj>
              </mc:Choice>
              <mc:Fallback>
                <p:oleObj name="Equation" r:id="rId5" imgW="8890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924" y="5415529"/>
                        <a:ext cx="15446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62501" y="4447512"/>
            <a:ext cx="348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                                     , this suggests that:</a:t>
            </a:r>
          </a:p>
        </p:txBody>
      </p: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4788E98B-A828-094C-9650-1C3FE70318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245990"/>
              </p:ext>
            </p:extLst>
          </p:nvPr>
        </p:nvGraphicFramePr>
        <p:xfrm>
          <a:off x="5436102" y="4425009"/>
          <a:ext cx="2384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7" imgW="1384300" imgH="241300" progId="Equation.DSMT4">
                  <p:embed/>
                </p:oleObj>
              </mc:Choice>
              <mc:Fallback>
                <p:oleObj name="Equation" r:id="rId7" imgW="1384300" imgH="24130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102" y="4425009"/>
                        <a:ext cx="23844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74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energy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" y="1372608"/>
            <a:ext cx="8705756" cy="457087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What you are seeing below is a snapshot of a 600 gram mass attached to a spring whose spring constant “k” is 2.0 N/m.  At t=0 seconds, the mass is moving to the left at x = -1.4 meters with a speed of 4 m/s.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627313" y="2607522"/>
            <a:ext cx="5183187" cy="2133600"/>
            <a:chOff x="527" y="2160"/>
            <a:chExt cx="3793" cy="1774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527" y="3447"/>
              <a:ext cx="3793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-5390632">
              <a:off x="712" y="2647"/>
              <a:ext cx="800" cy="80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712" y="2640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600" y="2256"/>
              <a:ext cx="0" cy="1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512" y="2928"/>
              <a:ext cx="1200" cy="320"/>
              <a:chOff x="1512" y="2928"/>
              <a:chExt cx="1200" cy="320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1512" y="3040"/>
                <a:ext cx="208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1720" y="3048"/>
                <a:ext cx="128" cy="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rot="10800000" flipH="1">
                <a:off x="184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2504" y="3040"/>
                <a:ext cx="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rot="10800000">
                <a:off x="198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212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rot="10800000">
                <a:off x="226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416" y="3040"/>
                <a:ext cx="104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112" y="2832"/>
              <a:ext cx="5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2064" y="2544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4" name="Equation" r:id="rId4" imgW="393700" imgH="165100" progId="Equation.DSMT4">
                    <p:embed/>
                  </p:oleObj>
                </mc:Choice>
                <mc:Fallback>
                  <p:oleObj name="Equation" r:id="rId4" imgW="393700" imgH="16510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544"/>
                          <a:ext cx="492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3"/>
            <p:cNvGraphicFramePr>
              <a:graphicFrameLocks noChangeAspect="1"/>
            </p:cNvGraphicFramePr>
            <p:nvPr/>
          </p:nvGraphicFramePr>
          <p:xfrm>
            <a:off x="3360" y="3744"/>
            <a:ext cx="46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name="Equation" r:id="rId6" imgW="368300" imgH="152400" progId="Equation.DSMT4">
                    <p:embed/>
                  </p:oleObj>
                </mc:Choice>
                <mc:Fallback>
                  <p:oleObj name="Equation" r:id="rId6" imgW="368300" imgH="152400" progId="Equation.DSMT4">
                    <p:embed/>
                    <p:pic>
                      <p:nvPicPr>
                        <p:cNvPr id="12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744"/>
                          <a:ext cx="46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H="1">
              <a:off x="2976" y="2400"/>
              <a:ext cx="6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2496" y="2160"/>
            <a:ext cx="92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6" name="Equation" r:id="rId8" imgW="736600" imgH="152400" progId="Equation.DSMT4">
                    <p:embed/>
                  </p:oleObj>
                </mc:Choice>
                <mc:Fallback>
                  <p:oleObj name="Equation" r:id="rId8" imgW="736600" imgH="152400" progId="Equation.DSMT4">
                    <p:embed/>
                    <p:pic>
                      <p:nvPicPr>
                        <p:cNvPr id="1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160"/>
                          <a:ext cx="92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1054100" y="4925136"/>
            <a:ext cx="763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What is total mechanical energy of the system?</a:t>
            </a:r>
          </a:p>
          <a:p>
            <a:pPr marL="342900" indent="-342900">
              <a:buAutoNum type="alphaUcParenBoth"/>
            </a:pPr>
            <a:r>
              <a:rPr 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Determine mass’s speed when x = -0.2 m</a:t>
            </a:r>
          </a:p>
          <a:p>
            <a:pPr marL="342900" indent="-342900">
              <a:buAutoNum type="alphaUcParenBoth"/>
            </a:pPr>
            <a:r>
              <a:rPr 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Determine maximum distance from equilibrium</a:t>
            </a:r>
          </a:p>
          <a:p>
            <a:pPr marL="342900" indent="-342900">
              <a:buAutoNum type="alphaUcParenBoth"/>
            </a:pPr>
            <a:r>
              <a:rPr 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At what point will its kinetic and potential energy be equal?</a:t>
            </a:r>
          </a:p>
        </p:txBody>
      </p:sp>
    </p:spTree>
    <p:extLst>
      <p:ext uri="{BB962C8B-B14F-4D97-AF65-F5344CB8AC3E}">
        <p14:creationId xmlns:p14="http://schemas.microsoft.com/office/powerpoint/2010/main" val="150146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3400" y="3881345"/>
            <a:ext cx="9204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b.) Determine the mass’s speed when at x = -0.2 meters.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55625" y="1636537"/>
            <a:ext cx="9182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20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a.) What is the total mechanical energy in the system?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5715000" y="33162"/>
            <a:ext cx="3429000" cy="1603375"/>
            <a:chOff x="527" y="2160"/>
            <a:chExt cx="3793" cy="1774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27" y="3447"/>
              <a:ext cx="3793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-5390632">
              <a:off x="712" y="2647"/>
              <a:ext cx="800" cy="80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712" y="2640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600" y="2256"/>
              <a:ext cx="0" cy="1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1512" y="2928"/>
              <a:ext cx="1200" cy="320"/>
              <a:chOff x="1512" y="2928"/>
              <a:chExt cx="1200" cy="32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512" y="3040"/>
                <a:ext cx="208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1720" y="3048"/>
                <a:ext cx="128" cy="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184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2504" y="3040"/>
                <a:ext cx="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rot="10800000">
                <a:off x="198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12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rot="10800000">
                <a:off x="226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 flipH="1">
                <a:off x="2416" y="3040"/>
                <a:ext cx="104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2112" y="2832"/>
              <a:ext cx="5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4"/>
            <p:cNvGraphicFramePr>
              <a:graphicFrameLocks noChangeAspect="1"/>
            </p:cNvGraphicFramePr>
            <p:nvPr/>
          </p:nvGraphicFramePr>
          <p:xfrm>
            <a:off x="2064" y="2544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4" name="Equation" r:id="rId4" imgW="393700" imgH="165100" progId="Equation.DSMT4">
                    <p:embed/>
                  </p:oleObj>
                </mc:Choice>
                <mc:Fallback>
                  <p:oleObj name="Equation" r:id="rId4" imgW="393700" imgH="165100" progId="Equation.DSMT4">
                    <p:embed/>
                    <p:pic>
                      <p:nvPicPr>
                        <p:cNvPr id="1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544"/>
                          <a:ext cx="492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3360" y="3744"/>
            <a:ext cx="46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5" name="Equation" r:id="rId6" imgW="368300" imgH="152400" progId="Equation.DSMT4">
                    <p:embed/>
                  </p:oleObj>
                </mc:Choice>
                <mc:Fallback>
                  <p:oleObj name="Equation" r:id="rId6" imgW="368300" imgH="152400" progId="Equation.DSMT4">
                    <p:embed/>
                    <p:pic>
                      <p:nvPicPr>
                        <p:cNvPr id="1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744"/>
                          <a:ext cx="46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25"/>
            <p:cNvSpPr>
              <a:spLocks noChangeShapeType="1"/>
            </p:cNvSpPr>
            <p:nvPr/>
          </p:nvSpPr>
          <p:spPr bwMode="auto">
            <a:xfrm flipH="1">
              <a:off x="2976" y="2400"/>
              <a:ext cx="6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2496" y="2160"/>
            <a:ext cx="92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6" name="Equation" r:id="rId8" imgW="736600" imgH="152400" progId="Equation.DSMT4">
                    <p:embed/>
                  </p:oleObj>
                </mc:Choice>
                <mc:Fallback>
                  <p:oleObj name="Equation" r:id="rId8" imgW="736600" imgH="152400" progId="Equation.DSMT4">
                    <p:embed/>
                    <p:pic>
                      <p:nvPicPr>
                        <p:cNvPr id="1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160"/>
                          <a:ext cx="92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216150" y="2177163"/>
          <a:ext cx="471805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10" imgW="2781300" imgH="1003300" progId="Equation.DSMT4">
                  <p:embed/>
                </p:oleObj>
              </mc:Choice>
              <mc:Fallback>
                <p:oleObj name="Equation" r:id="rId10" imgW="2781300" imgH="100330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177163"/>
                        <a:ext cx="4718050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8"/>
          <p:cNvSpPr txBox="1">
            <a:spLocks/>
          </p:cNvSpPr>
          <p:nvPr/>
        </p:nvSpPr>
        <p:spPr bwMode="auto">
          <a:xfrm>
            <a:off x="1133423" y="4447795"/>
            <a:ext cx="7497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If we know the total energy in the system, we can use that information and the total energy expression to determine the velocity at x = -0.2 meters.</a:t>
            </a:r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2186209" y="5163251"/>
          <a:ext cx="5276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12" imgW="3111500" imgH="584200" progId="Equation.DSMT4">
                  <p:embed/>
                </p:oleObj>
              </mc:Choice>
              <mc:Fallback>
                <p:oleObj name="Equation" r:id="rId12" imgW="3111500" imgH="58420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209" y="5163251"/>
                        <a:ext cx="527685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70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715000" y="33162"/>
            <a:ext cx="3429000" cy="1603375"/>
            <a:chOff x="527" y="2160"/>
            <a:chExt cx="3793" cy="177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527" y="3447"/>
              <a:ext cx="3793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 rot="-5390632">
              <a:off x="712" y="2647"/>
              <a:ext cx="800" cy="800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712" y="2640"/>
              <a:ext cx="512" cy="8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37931725" indent="-37474525"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eaLnBrk="0" hangingPunct="0"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600" y="2256"/>
              <a:ext cx="0" cy="1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512" y="2928"/>
              <a:ext cx="1200" cy="320"/>
              <a:chOff x="1512" y="2928"/>
              <a:chExt cx="1200" cy="320"/>
            </a:xfrm>
          </p:grpSpPr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1512" y="3040"/>
                <a:ext cx="208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720" y="3048"/>
                <a:ext cx="128" cy="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184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2504" y="3040"/>
                <a:ext cx="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rot="10800000">
                <a:off x="198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128" y="2928"/>
                <a:ext cx="144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rot="10800000">
                <a:off x="2265" y="2934"/>
                <a:ext cx="151" cy="3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2416" y="3040"/>
                <a:ext cx="104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2112" y="2832"/>
              <a:ext cx="5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2064" y="2544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8" name="Equation" r:id="rId4" imgW="393700" imgH="165100" progId="Equation.DSMT4">
                    <p:embed/>
                  </p:oleObj>
                </mc:Choice>
                <mc:Fallback>
                  <p:oleObj name="Equation" r:id="rId4" imgW="393700" imgH="165100" progId="Equation.DSMT4">
                    <p:embed/>
                    <p:pic>
                      <p:nvPicPr>
                        <p:cNvPr id="1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544"/>
                          <a:ext cx="492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3360" y="3744"/>
            <a:ext cx="46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9" name="Equation" r:id="rId6" imgW="368300" imgH="152400" progId="Equation.DSMT4">
                    <p:embed/>
                  </p:oleObj>
                </mc:Choice>
                <mc:Fallback>
                  <p:oleObj name="Equation" r:id="rId6" imgW="368300" imgH="152400" progId="Equation.DSMT4">
                    <p:embed/>
                    <p:pic>
                      <p:nvPicPr>
                        <p:cNvPr id="1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744"/>
                          <a:ext cx="46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5"/>
            <p:cNvSpPr>
              <a:spLocks noChangeShapeType="1"/>
            </p:cNvSpPr>
            <p:nvPr/>
          </p:nvSpPr>
          <p:spPr bwMode="auto">
            <a:xfrm flipH="1">
              <a:off x="2976" y="2400"/>
              <a:ext cx="6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" name="Object 6"/>
            <p:cNvGraphicFramePr>
              <a:graphicFrameLocks noChangeAspect="1"/>
            </p:cNvGraphicFramePr>
            <p:nvPr/>
          </p:nvGraphicFramePr>
          <p:xfrm>
            <a:off x="2496" y="2160"/>
            <a:ext cx="92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0" name="Equation" r:id="rId8" imgW="736600" imgH="152400" progId="Equation.DSMT4">
                    <p:embed/>
                  </p:oleObj>
                </mc:Choice>
                <mc:Fallback>
                  <p:oleObj name="Equation" r:id="rId8" imgW="736600" imgH="152400" progId="Equation.DSMT4">
                    <p:embed/>
                    <p:pic>
                      <p:nvPicPr>
                        <p:cNvPr id="1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160"/>
                          <a:ext cx="92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83670" y="1284047"/>
            <a:ext cx="732767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c.) Determine its maximum deflection (distance from x = 0).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87375" y="4183167"/>
            <a:ext cx="9204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200" dirty="0">
                <a:solidFill>
                  <a:schemeClr val="tx1"/>
                </a:solidFill>
                <a:latin typeface="Palatino Linotype" charset="0"/>
                <a:ea typeface="Palatino Linotype" charset="0"/>
                <a:cs typeface="Palatino Linotype" charset="0"/>
              </a:rPr>
              <a:t>d.) At what coordinate will its potential and kinetic energy be equal?</a:t>
            </a:r>
          </a:p>
        </p:txBody>
      </p:sp>
      <p:sp>
        <p:nvSpPr>
          <p:cNvPr id="25" name="Text Box 28"/>
          <p:cNvSpPr txBox="1">
            <a:spLocks/>
          </p:cNvSpPr>
          <p:nvPr/>
        </p:nvSpPr>
        <p:spPr bwMode="auto">
          <a:xfrm>
            <a:off x="749300" y="1957193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At maximum deflection, the body isn’t moving so the kinetic energy is zero, and all the energy in the system is potential.  </a:t>
            </a:r>
            <a:r>
              <a:rPr lang="en-US" altLang="en-US" sz="1600" dirty="0" err="1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Sooo</a:t>
            </a:r>
            <a:r>
              <a:rPr lang="en-US" altLang="en-US" sz="16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. . . 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797857" y="2638518"/>
          <a:ext cx="33829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10" imgW="1993900" imgH="850900" progId="Equation.DSMT4">
                  <p:embed/>
                </p:oleObj>
              </mc:Choice>
              <mc:Fallback>
                <p:oleObj name="Equation" r:id="rId10" imgW="1993900" imgH="85090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857" y="2638518"/>
                        <a:ext cx="3382962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30"/>
          <p:cNvSpPr txBox="1">
            <a:spLocks/>
          </p:cNvSpPr>
          <p:nvPr/>
        </p:nvSpPr>
        <p:spPr bwMode="auto">
          <a:xfrm>
            <a:off x="1333500" y="4716567"/>
            <a:ext cx="929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This will occur when </a:t>
            </a:r>
            <a:r>
              <a:rPr lang="en-US" altLang="en-US" sz="1600" u="sng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half</a:t>
            </a:r>
            <a:r>
              <a:rPr lang="en-US" altLang="en-US" sz="16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the 6.76 joules is wrapped up in potential energy, or: </a:t>
            </a: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3094190" y="5088598"/>
          <a:ext cx="23066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12" imgW="1358900" imgH="622300" progId="Equation.DSMT4">
                  <p:embed/>
                </p:oleObj>
              </mc:Choice>
              <mc:Fallback>
                <p:oleObj name="Equation" r:id="rId12" imgW="1358900" imgH="62230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190" y="5088598"/>
                        <a:ext cx="23066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35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utoUpdateAnimBg="0"/>
      <p:bldP spid="24" grpId="0" build="p" autoUpdateAnimBg="0"/>
      <p:bldP spid="25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33376</TotalTime>
  <Words>943</Words>
  <Application>Microsoft Macintosh PowerPoint</Application>
  <PresentationFormat>On-screen Show (4:3)</PresentationFormat>
  <Paragraphs>53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Apple Chancery</vt:lpstr>
      <vt:lpstr>Arial</vt:lpstr>
      <vt:lpstr>Calibri</vt:lpstr>
      <vt:lpstr>Cambria Math</vt:lpstr>
      <vt:lpstr>Gill Sans</vt:lpstr>
      <vt:lpstr>Palatino Linotype</vt:lpstr>
      <vt:lpstr>Times New Roman</vt:lpstr>
      <vt:lpstr>Wingdings</vt:lpstr>
      <vt:lpstr>Office Theme</vt:lpstr>
      <vt:lpstr>Equation</vt:lpstr>
      <vt:lpstr>Equation.DSMT4</vt:lpstr>
      <vt:lpstr>General announcements</vt:lpstr>
      <vt:lpstr>Gravitational PE</vt:lpstr>
      <vt:lpstr>Springs!</vt:lpstr>
      <vt:lpstr>Springs!</vt:lpstr>
      <vt:lpstr>Spring potential energy</vt:lpstr>
      <vt:lpstr>Spring potential energy</vt:lpstr>
      <vt:lpstr>Spring energy example</vt:lpstr>
      <vt:lpstr>PowerPoint Presentation</vt:lpstr>
      <vt:lpstr>PowerPoint Presentation</vt:lpstr>
      <vt:lpstr>Toy gun launch</vt:lpstr>
      <vt:lpstr>PowerPoint Presentation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701</cp:revision>
  <cp:lastPrinted>2017-11-14T01:56:41Z</cp:lastPrinted>
  <dcterms:created xsi:type="dcterms:W3CDTF">2017-08-16T17:34:12Z</dcterms:created>
  <dcterms:modified xsi:type="dcterms:W3CDTF">2020-09-19T22:58:22Z</dcterms:modified>
</cp:coreProperties>
</file>